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34" r:id="rId1"/>
  </p:sldMasterIdLst>
  <p:notesMasterIdLst>
    <p:notesMasterId r:id="rId17"/>
  </p:notesMasterIdLst>
  <p:handoutMasterIdLst>
    <p:handoutMasterId r:id="rId18"/>
  </p:handoutMasterIdLst>
  <p:sldIdLst>
    <p:sldId id="328" r:id="rId2"/>
    <p:sldId id="273" r:id="rId3"/>
    <p:sldId id="274" r:id="rId4"/>
    <p:sldId id="275" r:id="rId5"/>
    <p:sldId id="335" r:id="rId6"/>
    <p:sldId id="338" r:id="rId7"/>
    <p:sldId id="337" r:id="rId8"/>
    <p:sldId id="293" r:id="rId9"/>
    <p:sldId id="286" r:id="rId10"/>
    <p:sldId id="271" r:id="rId11"/>
    <p:sldId id="258" r:id="rId12"/>
    <p:sldId id="272" r:id="rId13"/>
    <p:sldId id="334" r:id="rId14"/>
    <p:sldId id="332" r:id="rId15"/>
    <p:sldId id="333" r:id="rId16"/>
  </p:sldIdLst>
  <p:sldSz cx="12192000" cy="6858000"/>
  <p:notesSz cx="6797675" cy="9928225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B3E2"/>
    <a:srgbClr val="7FAAFF"/>
    <a:srgbClr val="7FC6FF"/>
    <a:srgbClr val="969696"/>
    <a:srgbClr val="003366"/>
    <a:srgbClr val="333333"/>
    <a:srgbClr val="7F7F7F"/>
    <a:srgbClr val="3379CD"/>
    <a:srgbClr val="CC0000"/>
    <a:srgbClr val="1F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26"/>
    <p:restoredTop sz="83142" autoAdjust="0"/>
  </p:normalViewPr>
  <p:slideViewPr>
    <p:cSldViewPr snapToGrid="0" snapToObjects="1">
      <p:cViewPr>
        <p:scale>
          <a:sx n="120" d="100"/>
          <a:sy n="120" d="100"/>
        </p:scale>
        <p:origin x="192" y="224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60" d="100"/>
        <a:sy n="160" d="100"/>
      </p:scale>
      <p:origin x="0" y="67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7FAF4CF-5BFF-CD4D-B72C-6F467672C1FD}" type="datetime1">
              <a:rPr lang="de-DE"/>
              <a:pPr>
                <a:defRPr/>
              </a:pPr>
              <a:t>05.05.22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87B7582-FF21-1E4A-9A48-DFEDC81367CE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1220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2009670-753E-7A4B-81CA-A5E1B867BB5F}" type="datetime1">
              <a:rPr lang="de-DE"/>
              <a:pPr>
                <a:defRPr/>
              </a:pPr>
              <a:t>05.05.22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13525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1038" y="4716463"/>
            <a:ext cx="5435600" cy="44688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42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13525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65573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Brown = Brown University,</a:t>
            </a:r>
            <a:r>
              <a:rPr lang="en-US" baseline="0"/>
              <a:t> RI  (W. Nelson Francis &amp; Henry Kucera)</a:t>
            </a:r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LOB = Lancaster –</a:t>
            </a:r>
            <a:r>
              <a:rPr lang="en-US" baseline="0"/>
              <a:t> Oslo – Bergen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Frown/FLOB = Freiburg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BLOB</a:t>
            </a:r>
            <a:r>
              <a:rPr lang="en-US" baseline="0"/>
              <a:t> = Before LOB, Lancaster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Penn Treebank = U of Pennsylvania, Philadelphia, PA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BNC first released in 1994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>
                <a:sym typeface="Wingdings"/>
              </a:rPr>
              <a:t> im Deutschen wesentlich schlechtere Datenlage!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242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3972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918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963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9454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/>
              <a:t>• Häufigkeitswörterbuch based on ca. 300 books analyzed by more than 665 workers, initiated by German stenographer Friedrich Wilhelm Kaeding (1843–1928)</a:t>
            </a:r>
            <a:endParaRPr lang="de-DE"/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•</a:t>
            </a:r>
            <a:r>
              <a:rPr lang="de-DE" baseline="0"/>
              <a:t> </a:t>
            </a:r>
            <a:r>
              <a:rPr lang="de-DE"/>
              <a:t>Oxford</a:t>
            </a:r>
            <a:r>
              <a:rPr lang="de-DE" baseline="0"/>
              <a:t> English Dictionary (</a:t>
            </a:r>
            <a:r>
              <a:rPr lang="de-DE"/>
              <a:t>OED</a:t>
            </a:r>
            <a:r>
              <a:rPr lang="de-DE" baseline="0"/>
              <a:t>) was conceived and edited by Sir James Murray (1879–1915)</a:t>
            </a:r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/>
              <a:t>• Harold Palmer (1933): 2nd Interim Report on English Collocations</a:t>
            </a:r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/>
              <a:t>• Franz Boas (1940): Race, Language, and Culture (key figure in American Anthropology) </a:t>
            </a:r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/>
              <a:t>• Helen Slocomb Eaton (1940): Semantic Frequency List for English, French, German and Spanish</a:t>
            </a:r>
            <a:endParaRPr lang="de-DE"/>
          </a:p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5650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4187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3285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50888" marR="0" lvl="1" indent="-276225" algn="l" defTabSz="457200" rtl="0" eaLnBrk="1" fontAlgn="base" latinLnBrk="0" hangingPunct="1">
              <a:lnSpc>
                <a:spcPts val="2200"/>
              </a:lnSpc>
              <a:spcBef>
                <a:spcPts val="200"/>
              </a:spcBef>
              <a:spcAft>
                <a:spcPts val="200"/>
              </a:spcAft>
              <a:buClr>
                <a:srgbClr val="003366"/>
              </a:buClr>
              <a:buSzPct val="80000"/>
              <a:buFont typeface="Lucida Grande" charset="0"/>
              <a:buChar char="●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  <a:sym typeface="Wingdings"/>
              </a:rPr>
              <a:t>Quirk/Greenbaum/Leech/Svartvik: 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  <a:sym typeface="Wingdings"/>
              </a:rPr>
              <a:t>Comprehensive Grammar of English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"/>
              <a:ea typeface="ＭＳ Ｐゴシック" charset="0"/>
              <a:cs typeface="Helvetica Neue"/>
              <a:sym typeface="Wingdings"/>
            </a:endParaRPr>
          </a:p>
          <a:p>
            <a:pPr marL="750888" marR="0" lvl="1" indent="-276225" algn="l" defTabSz="457200" rtl="0" eaLnBrk="1" fontAlgn="base" latinLnBrk="0" hangingPunct="1">
              <a:lnSpc>
                <a:spcPts val="2200"/>
              </a:lnSpc>
              <a:spcBef>
                <a:spcPts val="200"/>
              </a:spcBef>
              <a:spcAft>
                <a:spcPts val="200"/>
              </a:spcAft>
              <a:buClr>
                <a:srgbClr val="003366"/>
              </a:buClr>
              <a:buSzPct val="80000"/>
              <a:buFont typeface="Lucida Grande" charset="0"/>
              <a:buChar char="●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</a:rPr>
              <a:t>Biber et al.: 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</a:rPr>
              <a:t>Longman Grammar of Spoken and Written English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"/>
              <a:ea typeface="ＭＳ Ｐゴシック" charset="0"/>
              <a:cs typeface="Helvetica Neue"/>
            </a:endParaRPr>
          </a:p>
          <a:p>
            <a:endParaRPr lang="de-DE" sz="1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3177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50888" marR="0" lvl="1" indent="-276225" algn="l" defTabSz="457200" rtl="0" eaLnBrk="1" fontAlgn="base" latinLnBrk="0" hangingPunct="1">
              <a:lnSpc>
                <a:spcPts val="2200"/>
              </a:lnSpc>
              <a:spcBef>
                <a:spcPts val="200"/>
              </a:spcBef>
              <a:spcAft>
                <a:spcPts val="200"/>
              </a:spcAft>
              <a:buClr>
                <a:srgbClr val="003366"/>
              </a:buClr>
              <a:buSzPct val="80000"/>
              <a:buFont typeface="Lucida Grande" charset="0"/>
              <a:buChar char="●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  <a:sym typeface="Wingdings"/>
              </a:rPr>
              <a:t>Quirk/Greenbaum/Leech/Svartvik: 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  <a:sym typeface="Wingdings"/>
              </a:rPr>
              <a:t>Comprehensive Grammar of English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"/>
              <a:ea typeface="ＭＳ Ｐゴシック" charset="0"/>
              <a:cs typeface="Helvetica Neue"/>
              <a:sym typeface="Wingdings"/>
            </a:endParaRPr>
          </a:p>
          <a:p>
            <a:pPr marL="750888" marR="0" lvl="1" indent="-276225" algn="l" defTabSz="457200" rtl="0" eaLnBrk="1" fontAlgn="base" latinLnBrk="0" hangingPunct="1">
              <a:lnSpc>
                <a:spcPts val="2200"/>
              </a:lnSpc>
              <a:spcBef>
                <a:spcPts val="200"/>
              </a:spcBef>
              <a:spcAft>
                <a:spcPts val="200"/>
              </a:spcAft>
              <a:buClr>
                <a:srgbClr val="003366"/>
              </a:buClr>
              <a:buSzPct val="80000"/>
              <a:buFont typeface="Lucida Grande" charset="0"/>
              <a:buChar char="●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</a:rPr>
              <a:t>Biber et al.: </a:t>
            </a: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"/>
                <a:ea typeface="ＭＳ Ｐゴシック" charset="0"/>
                <a:cs typeface="Helvetica Neue"/>
              </a:rPr>
              <a:t>Longman Grammar of Spoken and Written English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Neue"/>
              <a:ea typeface="ＭＳ Ｐゴシック" charset="0"/>
              <a:cs typeface="Helvetica Neue"/>
            </a:endParaRPr>
          </a:p>
          <a:p>
            <a:endParaRPr lang="de-DE" sz="1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5403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we will look at these issues in much more detail over the next 3 sessions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85165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62376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2734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8" descr="univ-erlangen-schloss.png">
            <a:extLst>
              <a:ext uri="{FF2B5EF4-FFF2-40B4-BE49-F238E27FC236}">
                <a16:creationId xmlns:a16="http://schemas.microsoft.com/office/drawing/2014/main" id="{7B58DB9B-2397-8F43-A053-8DB390C7A6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" t="3109" r="405" b="18762"/>
          <a:stretch/>
        </p:blipFill>
        <p:spPr bwMode="auto">
          <a:xfrm>
            <a:off x="-19665" y="-29497"/>
            <a:ext cx="12250994" cy="47981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-9833" y="4736199"/>
            <a:ext cx="12241162" cy="169603"/>
          </a:xfrm>
          <a:prstGeom prst="rect">
            <a:avLst/>
          </a:prstGeom>
          <a:solidFill>
            <a:srgbClr val="0033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 sz="1800" dirty="0">
              <a:solidFill>
                <a:srgbClr val="000000"/>
              </a:solidFill>
              <a:latin typeface="Helvetica Neue"/>
            </a:endParaRPr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527901" y="1252800"/>
            <a:ext cx="11155299" cy="1620000"/>
          </a:xfrm>
        </p:spPr>
        <p:txBody>
          <a:bodyPr>
            <a:noAutofit/>
          </a:bodyPr>
          <a:lstStyle>
            <a:lvl1pPr>
              <a:lnSpc>
                <a:spcPts val="42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 userDrawn="1">
            <p:ph type="subTitle" idx="1"/>
          </p:nvPr>
        </p:nvSpPr>
        <p:spPr>
          <a:xfrm>
            <a:off x="527901" y="3402000"/>
            <a:ext cx="5731299" cy="10800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D04252-E9F9-F540-96EF-9EB9EFF7517F}"/>
              </a:ext>
            </a:extLst>
          </p:cNvPr>
          <p:cNvGrpSpPr/>
          <p:nvPr userDrawn="1"/>
        </p:nvGrpSpPr>
        <p:grpSpPr>
          <a:xfrm>
            <a:off x="6930329" y="5400288"/>
            <a:ext cx="4960452" cy="1457712"/>
            <a:chOff x="6930329" y="5400288"/>
            <a:chExt cx="4960452" cy="1457712"/>
          </a:xfrm>
        </p:grpSpPr>
        <p:pic>
          <p:nvPicPr>
            <p:cNvPr id="19" name="Bild 3" descr="fau-logo-philtheo.eps">
              <a:extLst>
                <a:ext uri="{FF2B5EF4-FFF2-40B4-BE49-F238E27FC236}">
                  <a16:creationId xmlns:a16="http://schemas.microsoft.com/office/drawing/2014/main" id="{88F355EF-D6BF-6F4B-BFB6-048C4C5722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5755" b="-25755"/>
            <a:stretch>
              <a:fillRect/>
            </a:stretch>
          </p:blipFill>
          <p:spPr bwMode="auto">
            <a:xfrm>
              <a:off x="8442251" y="5400288"/>
              <a:ext cx="3448530" cy="1457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4FD485E-00B0-7E49-AA89-9FC847CCDC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30329" y="5443868"/>
              <a:ext cx="1132844" cy="1014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427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 marL="277200">
              <a:lnSpc>
                <a:spcPct val="100000"/>
              </a:lnSpc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D12EC-DA1E-BD42-AD03-30BD15DD2A6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 dirty="0"/>
              <a:t>Prof. Dr. Stefan Evert | Lehrstuhl für Korpus- und Computerlinguistik | </a:t>
            </a:r>
            <a:r>
              <a:rPr lang="de-DE" dirty="0" err="1"/>
              <a:t>www.linguistik.uni-erlangen.de</a:t>
            </a:r>
            <a:r>
              <a:rPr lang="de-DE" dirty="0"/>
              <a:t> | </a:t>
            </a:r>
            <a:r>
              <a:rPr lang="de-DE" dirty="0" err="1"/>
              <a:t>www.stefan-evert.de</a:t>
            </a:r>
            <a:endParaRPr lang="de-DE" sz="10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6E80DB-2A8A-884F-8FF5-12774005A8A0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1" name="Bild 3" descr="fau-logo-philtheo.eps">
              <a:extLst>
                <a:ext uri="{FF2B5EF4-FFF2-40B4-BE49-F238E27FC236}">
                  <a16:creationId xmlns:a16="http://schemas.microsoft.com/office/drawing/2014/main" id="{8EE49C85-F250-2D4C-82B9-05364CD5EF3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716E049-BD56-A441-A673-EB3D487F40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  <p:cxnSp>
        <p:nvCxnSpPr>
          <p:cNvPr id="19" name="Gerade Verbindung 3">
            <a:extLst>
              <a:ext uri="{FF2B5EF4-FFF2-40B4-BE49-F238E27FC236}">
                <a16:creationId xmlns:a16="http://schemas.microsoft.com/office/drawing/2014/main" id="{6E1F1AA7-045B-6447-B0FB-D4241D74466E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1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D8C2CA6-C9C5-A64A-B7EB-92712A723451}"/>
              </a:ext>
            </a:extLst>
          </p:cNvPr>
          <p:cNvGrpSpPr/>
          <p:nvPr userDrawn="1"/>
        </p:nvGrpSpPr>
        <p:grpSpPr>
          <a:xfrm>
            <a:off x="-29498" y="-39329"/>
            <a:ext cx="12241163" cy="2035399"/>
            <a:chOff x="-29498" y="-39329"/>
            <a:chExt cx="12241163" cy="2035399"/>
          </a:xfrm>
        </p:grpSpPr>
        <p:pic>
          <p:nvPicPr>
            <p:cNvPr id="12" name="Bild 8" descr="univ-erlangen-schloss.png">
              <a:extLst>
                <a:ext uri="{FF2B5EF4-FFF2-40B4-BE49-F238E27FC236}">
                  <a16:creationId xmlns:a16="http://schemas.microsoft.com/office/drawing/2014/main" id="{BF8AD4A6-784D-4642-B60A-0AE9CCF48E8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6" t="2947" r="564" b="66152"/>
            <a:stretch/>
          </p:blipFill>
          <p:spPr bwMode="auto">
            <a:xfrm>
              <a:off x="-29497" y="-39329"/>
              <a:ext cx="12241162" cy="18976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-29498" y="1850979"/>
              <a:ext cx="12241162" cy="145091"/>
            </a:xfrm>
            <a:prstGeom prst="rect">
              <a:avLst/>
            </a:prstGeom>
            <a:solidFill>
              <a:srgbClr val="003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de-DE" sz="1800" dirty="0">
                <a:solidFill>
                  <a:srgbClr val="000000"/>
                </a:solidFill>
                <a:latin typeface="Helvetica Neue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 userDrawn="1">
            <p:ph type="title"/>
          </p:nvPr>
        </p:nvSpPr>
        <p:spPr>
          <a:xfrm>
            <a:off x="518474" y="3247200"/>
            <a:ext cx="11164726" cy="900000"/>
          </a:xfrm>
        </p:spPr>
        <p:txBody>
          <a:bodyPr>
            <a:normAutofit/>
          </a:bodyPr>
          <a:lstStyle>
            <a:lvl1pPr algn="l">
              <a:lnSpc>
                <a:spcPts val="3400"/>
              </a:lnSpc>
              <a:defRPr sz="2800" b="1" cap="none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64DE6E2-382D-6D41-AC96-C51B46D2462B}"/>
              </a:ext>
            </a:extLst>
          </p:cNvPr>
          <p:cNvGrpSpPr/>
          <p:nvPr userDrawn="1"/>
        </p:nvGrpSpPr>
        <p:grpSpPr>
          <a:xfrm>
            <a:off x="6930329" y="5400288"/>
            <a:ext cx="4960452" cy="1457712"/>
            <a:chOff x="6930329" y="5400288"/>
            <a:chExt cx="4960452" cy="1457712"/>
          </a:xfrm>
        </p:grpSpPr>
        <p:pic>
          <p:nvPicPr>
            <p:cNvPr id="10" name="Bild 3" descr="fau-logo-philtheo.eps">
              <a:extLst>
                <a:ext uri="{FF2B5EF4-FFF2-40B4-BE49-F238E27FC236}">
                  <a16:creationId xmlns:a16="http://schemas.microsoft.com/office/drawing/2014/main" id="{4C147F8A-96D3-3D4E-99B7-B6A4370BD4C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5755" b="-25755"/>
            <a:stretch>
              <a:fillRect/>
            </a:stretch>
          </p:blipFill>
          <p:spPr bwMode="auto">
            <a:xfrm>
              <a:off x="8442251" y="5400288"/>
              <a:ext cx="3448530" cy="1457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A771729-180A-4347-BFAF-4667E4FD35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30329" y="5443868"/>
              <a:ext cx="1132844" cy="1014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668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10" name="Inhaltsplatzhalter 2"/>
          <p:cNvSpPr>
            <a:spLocks noGrp="1"/>
          </p:cNvSpPr>
          <p:nvPr>
            <p:ph sz="half" idx="1"/>
          </p:nvPr>
        </p:nvSpPr>
        <p:spPr>
          <a:xfrm>
            <a:off x="540067" y="1008672"/>
            <a:ext cx="5398820" cy="5399328"/>
          </a:xfrm>
        </p:spPr>
        <p:txBody>
          <a:bodyPr/>
          <a:lstStyle>
            <a:lvl1pPr marL="277200">
              <a:lnSpc>
                <a:spcPts val="2400"/>
              </a:lnSpc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2"/>
          </p:nvPr>
        </p:nvSpPr>
        <p:spPr>
          <a:xfrm>
            <a:off x="6284380" y="1008672"/>
            <a:ext cx="5398820" cy="5399328"/>
          </a:xfrm>
        </p:spPr>
        <p:txBody>
          <a:bodyPr/>
          <a:lstStyle>
            <a:lvl1pPr marL="27720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9A5AE6-B44D-2A4D-BE58-918F869F6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 dirty="0"/>
              <a:t>Prof. Dr. Stefan Evert | Lehrstuhl für Korpus- und Computerlinguistik | </a:t>
            </a:r>
            <a:r>
              <a:rPr lang="de-DE" dirty="0" err="1"/>
              <a:t>www.linguistik.uni-erlangen.de</a:t>
            </a:r>
            <a:r>
              <a:rPr lang="de-DE" dirty="0"/>
              <a:t> | </a:t>
            </a:r>
            <a:r>
              <a:rPr lang="de-DE" dirty="0" err="1"/>
              <a:t>www.stefan-evert.de</a:t>
            </a:r>
            <a:endParaRPr lang="de-DE" sz="1000" dirty="0"/>
          </a:p>
        </p:txBody>
      </p:sp>
      <p:cxnSp>
        <p:nvCxnSpPr>
          <p:cNvPr id="14" name="Gerade Verbindung 3">
            <a:extLst>
              <a:ext uri="{FF2B5EF4-FFF2-40B4-BE49-F238E27FC236}">
                <a16:creationId xmlns:a16="http://schemas.microsoft.com/office/drawing/2014/main" id="{575F0DE8-8D5F-BF4F-A2AB-1DE0EA30E591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6AD34F-351F-9245-AE35-B5236F7E6C38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6" name="Bild 3" descr="fau-logo-philtheo.eps">
              <a:extLst>
                <a:ext uri="{FF2B5EF4-FFF2-40B4-BE49-F238E27FC236}">
                  <a16:creationId xmlns:a16="http://schemas.microsoft.com/office/drawing/2014/main" id="{211A4B8E-733C-EB4A-8A76-E1DD2298BB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A539C13-1707-5247-861E-6BAD8C695F7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5198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1727317" y="1074038"/>
            <a:ext cx="8640000" cy="486000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951538"/>
            <a:ext cx="7315200" cy="457200"/>
          </a:xfrm>
        </p:spPr>
        <p:txBody>
          <a:bodyPr/>
          <a:lstStyle>
            <a:lvl1pPr marL="0" indent="0">
              <a:lnSpc>
                <a:spcPts val="17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AD236-35BB-E04B-9C01-0FD39D2313F4}" type="slidenum">
              <a:rPr lang="de-DE" smtClean="0"/>
              <a:t>‹#›</a:t>
            </a:fld>
            <a:endParaRPr lang="de-DE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8A872-49C4-D941-A28D-EF8DAC89731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r>
              <a:rPr lang="de-DE" dirty="0"/>
              <a:t>Prof. Dr. Stefan Evert | Lehrstuhl für Korpus- und Computerlinguistik | </a:t>
            </a:r>
            <a:r>
              <a:rPr lang="de-DE" dirty="0" err="1"/>
              <a:t>www.linguistik.uni-erlangen.de</a:t>
            </a:r>
            <a:r>
              <a:rPr lang="de-DE" dirty="0"/>
              <a:t> | </a:t>
            </a:r>
            <a:r>
              <a:rPr lang="de-DE" dirty="0" err="1"/>
              <a:t>www.stefan-evert.de</a:t>
            </a:r>
            <a:endParaRPr lang="de-DE" sz="1000" dirty="0"/>
          </a:p>
        </p:txBody>
      </p:sp>
      <p:cxnSp>
        <p:nvCxnSpPr>
          <p:cNvPr id="13" name="Gerade Verbindung 3">
            <a:extLst>
              <a:ext uri="{FF2B5EF4-FFF2-40B4-BE49-F238E27FC236}">
                <a16:creationId xmlns:a16="http://schemas.microsoft.com/office/drawing/2014/main" id="{868557BC-0967-3849-8944-03742BFD51E0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926655F-B82E-6541-8E8F-33323E5F9D3E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5" name="Bild 3" descr="fau-logo-philtheo.eps">
              <a:extLst>
                <a:ext uri="{FF2B5EF4-FFF2-40B4-BE49-F238E27FC236}">
                  <a16:creationId xmlns:a16="http://schemas.microsoft.com/office/drawing/2014/main" id="{9AE72333-E2D8-D44F-872A-154EC95180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95647F3-3315-3B45-B5BB-4E54DB181F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2012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E4C094-EDEF-0E4B-8709-136C6E48B2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 dirty="0"/>
              <a:t>Prof. Dr. Stefan Evert | Lehrstuhl für Korpus- und Computerlinguistik | </a:t>
            </a:r>
            <a:r>
              <a:rPr lang="de-DE" dirty="0" err="1"/>
              <a:t>www.linguistik.uni-erlangen.de</a:t>
            </a:r>
            <a:r>
              <a:rPr lang="de-DE" dirty="0"/>
              <a:t> | </a:t>
            </a:r>
            <a:r>
              <a:rPr lang="de-DE" dirty="0" err="1"/>
              <a:t>www.stefan-evert.de</a:t>
            </a:r>
            <a:endParaRPr lang="de-DE" sz="1000" dirty="0"/>
          </a:p>
        </p:txBody>
      </p:sp>
      <p:cxnSp>
        <p:nvCxnSpPr>
          <p:cNvPr id="10" name="Gerade Verbindung 3">
            <a:extLst>
              <a:ext uri="{FF2B5EF4-FFF2-40B4-BE49-F238E27FC236}">
                <a16:creationId xmlns:a16="http://schemas.microsoft.com/office/drawing/2014/main" id="{DA1C50B9-A503-D74E-B854-D2BAF4955FDA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752AAE-68BF-DB47-BE7C-61A3B382E61A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2" name="Bild 3" descr="fau-logo-philtheo.eps">
              <a:extLst>
                <a:ext uri="{FF2B5EF4-FFF2-40B4-BE49-F238E27FC236}">
                  <a16:creationId xmlns:a16="http://schemas.microsoft.com/office/drawing/2014/main" id="{54437FB7-B355-994F-9726-E43CA0430F4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75E6038-F9F4-824F-A449-27E52EA69C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115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470295C-8D87-2441-88D6-71D6B36DA00E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7" name="Bild 3" descr="fau-logo-philtheo.eps">
              <a:extLst>
                <a:ext uri="{FF2B5EF4-FFF2-40B4-BE49-F238E27FC236}">
                  <a16:creationId xmlns:a16="http://schemas.microsoft.com/office/drawing/2014/main" id="{6786D189-6398-FE47-BA50-646FFC177A2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F6CB924-1ECC-3A4F-BAE0-639D792C4B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7992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527901" y="122548"/>
            <a:ext cx="7720553" cy="72355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527901" y="1008668"/>
            <a:ext cx="11156101" cy="540007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082868" y="6408741"/>
            <a:ext cx="601133" cy="449259"/>
          </a:xfrm>
          <a:prstGeom prst="rect">
            <a:avLst/>
          </a:prstGeom>
        </p:spPr>
        <p:txBody>
          <a:bodyPr vert="horz" lIns="91440" tIns="0" rIns="0" bIns="0" rtlCol="0" anchor="ctr" anchorCtr="0"/>
          <a:lstStyle>
            <a:lvl1pPr algn="r">
              <a:defRPr sz="1100">
                <a:solidFill>
                  <a:srgbClr val="969696"/>
                </a:solidFill>
                <a:latin typeface="Calibri" panose="020F0502020204030204" pitchFamily="34" charset="0"/>
                <a:ea typeface="ＭＳ Ｐゴシック" pitchFamily="34" charset="-128"/>
                <a:cs typeface="Calibri" panose="020F0502020204030204" pitchFamily="34" charset="0"/>
              </a:defRPr>
            </a:lvl1pPr>
          </a:lstStyle>
          <a:p>
            <a:pPr>
              <a:defRPr/>
            </a:pPr>
            <a:fld id="{742586CB-AD95-7B43-A4BD-A094174458C9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D826F0D-D5F3-CB4D-ACEC-2A4809B827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4426" y="6408740"/>
            <a:ext cx="9952417" cy="44925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pPr algn="l"/>
            <a:r>
              <a:rPr lang="de-DE" dirty="0"/>
              <a:t>Prof. Dr. Stefan Evert | Lehrstuhl für Korpus- und Computerlinguistik | </a:t>
            </a:r>
            <a:r>
              <a:rPr lang="de-DE" dirty="0" err="1"/>
              <a:t>www.linguistik.uni-erlangen.de</a:t>
            </a:r>
            <a:r>
              <a:rPr lang="de-DE" dirty="0"/>
              <a:t> | </a:t>
            </a:r>
            <a:r>
              <a:rPr lang="de-DE" dirty="0" err="1"/>
              <a:t>www.stefan-evert.de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78" r:id="rId5"/>
    <p:sldLayoutId id="2147483964" r:id="rId6"/>
    <p:sldLayoutId id="2147483965" r:id="rId7"/>
  </p:sldLayoutIdLst>
  <p:hf hdr="0" dt="0"/>
  <p:txStyles>
    <p:titleStyle>
      <a:lvl1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800" b="1" kern="1200">
          <a:solidFill>
            <a:srgbClr val="003366"/>
          </a:solidFill>
          <a:latin typeface="Candara" panose="020E0502030303020204" pitchFamily="34" charset="0"/>
          <a:ea typeface="ＭＳ Ｐゴシック" charset="0"/>
          <a:cs typeface="Calibri" panose="020F0502020204030204" pitchFamily="34" charset="0"/>
        </a:defRPr>
      </a:lvl1pPr>
      <a:lvl2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2pPr>
      <a:lvl3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3pPr>
      <a:lvl4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4pPr>
      <a:lvl5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5pPr>
      <a:lvl6pPr marL="4572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9pPr>
    </p:titleStyle>
    <p:bodyStyle>
      <a:lvl1pPr marL="236538" indent="-276225" algn="l" defTabSz="457200" rtl="0" eaLnBrk="1" fontAlgn="base" hangingPunct="1">
        <a:lnSpc>
          <a:spcPts val="2400"/>
        </a:lnSpc>
        <a:spcBef>
          <a:spcPts val="480"/>
        </a:spcBef>
        <a:spcAft>
          <a:spcPct val="0"/>
        </a:spcAft>
        <a:buClr>
          <a:srgbClr val="003366"/>
        </a:buClr>
        <a:buSzPct val="100000"/>
        <a:buFont typeface="Lucida Grande" charset="0"/>
        <a:buChar char="●"/>
        <a:defRPr sz="20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1pPr>
      <a:lvl2pPr marL="630238" indent="-273050" algn="l" defTabSz="457200" rtl="0" eaLnBrk="1" fontAlgn="base" hangingPunct="1">
        <a:lnSpc>
          <a:spcPts val="2200"/>
        </a:lnSpc>
        <a:spcBef>
          <a:spcPts val="432"/>
        </a:spcBef>
        <a:spcAft>
          <a:spcPct val="0"/>
        </a:spcAft>
        <a:buClr>
          <a:srgbClr val="003366"/>
        </a:buClr>
        <a:buSzPct val="80000"/>
        <a:buFont typeface="Lucida Grande" charset="0"/>
        <a:buChar char="●"/>
        <a:tabLst/>
        <a:defRPr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2pPr>
      <a:lvl3pPr marL="939800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3pPr>
      <a:lvl4pPr marL="1203325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4pPr>
      <a:lvl5pPr marL="1466850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ncaster.ac.uk/fass/projects/corpus/ZJU/xCBLS/CBLS.ht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.cc/corpor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linguisticsweb.org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tabLst>
                <a:tab pos="703263" algn="l"/>
              </a:tabLst>
            </a:pPr>
            <a:r>
              <a:rPr lang="en-US" b="0" dirty="0"/>
              <a:t>HS Corpus Linguistics / Korpuslinguistik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2.	Fundamentals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000" b="1" dirty="0"/>
              <a:t>Prof. Dr. Stephanie Evert</a:t>
            </a:r>
          </a:p>
          <a:p>
            <a:pPr>
              <a:lnSpc>
                <a:spcPct val="100000"/>
              </a:lnSpc>
            </a:pPr>
            <a:r>
              <a:rPr lang="en-US" sz="2000" dirty="0" err="1"/>
              <a:t>Chair of Computational Corpus Linguistics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</a:rPr>
              <a:t>www.linguistik.uni-erlangen.de</a:t>
            </a:r>
          </a:p>
        </p:txBody>
      </p:sp>
    </p:spTree>
    <p:extLst>
      <p:ext uri="{BB962C8B-B14F-4D97-AF65-F5344CB8AC3E}">
        <p14:creationId xmlns:p14="http://schemas.microsoft.com/office/powerpoint/2010/main" val="1083703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corpora everybody should know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Brown Corpus (Francis &amp; Kucera 1964)</a:t>
            </a:r>
          </a:p>
          <a:p>
            <a:pPr lvl="1"/>
            <a:r>
              <a:rPr lang="en-US"/>
              <a:t>American English, written (edited), texts published in 1961</a:t>
            </a:r>
          </a:p>
          <a:p>
            <a:pPr lvl="1"/>
            <a:r>
              <a:rPr lang="en-US"/>
              <a:t>500 samples @ 2000 words from 15 text genres (</a:t>
            </a:r>
            <a:r>
              <a:rPr lang="en-US" i="1"/>
              <a:t>categories</a:t>
            </a:r>
            <a:r>
              <a:rPr lang="en-US"/>
              <a:t>)</a:t>
            </a:r>
          </a:p>
          <a:p>
            <a:r>
              <a:rPr lang="en-US"/>
              <a:t>Brown Family</a:t>
            </a:r>
          </a:p>
          <a:p>
            <a:pPr lvl="1"/>
            <a:r>
              <a:rPr lang="en-US"/>
              <a:t>Brown (AmE, 1961), LOB (BrE, 1961) – Frown (AmE, 1991), FLOB (BrE, 1991)</a:t>
            </a:r>
            <a:br>
              <a:rPr lang="en-US"/>
            </a:br>
            <a:r>
              <a:rPr lang="en-US"/>
              <a:t>– BLOB (BrE, 1931), BE2006 (BrE, 2006)</a:t>
            </a:r>
          </a:p>
          <a:p>
            <a:r>
              <a:rPr lang="en-US"/>
              <a:t>Penn Treebank (Marcus, Santorini &amp; Marcinkiewicz, 1993)</a:t>
            </a:r>
          </a:p>
          <a:p>
            <a:pPr lvl="1"/>
            <a:r>
              <a:rPr lang="en-US"/>
              <a:t>ca. 3 million words of AmE with syntactic analyses (</a:t>
            </a:r>
            <a:r>
              <a:rPr lang="en-US" i="1"/>
              <a:t>parse trees</a:t>
            </a:r>
            <a:r>
              <a:rPr lang="en-US"/>
              <a:t>)</a:t>
            </a:r>
          </a:p>
          <a:p>
            <a:r>
              <a:rPr lang="en-US"/>
              <a:t>British National Corpus (Aston &amp; Burnard 1998)</a:t>
            </a:r>
          </a:p>
          <a:p>
            <a:pPr lvl="1"/>
            <a:r>
              <a:rPr lang="en-US"/>
              <a:t>British English, 90% written / 10% spoken, collected ca. 1991</a:t>
            </a:r>
          </a:p>
          <a:p>
            <a:pPr lvl="1"/>
            <a:r>
              <a:rPr lang="en-US"/>
              <a:t>approx. 100 million words in 4048 files (= texts / collections)</a:t>
            </a:r>
          </a:p>
          <a:p>
            <a:r>
              <a:rPr lang="en-US"/>
              <a:t>Web as Corpus: WaCky (Baroni et al. 2009)</a:t>
            </a:r>
          </a:p>
          <a:p>
            <a:pPr lvl="1"/>
            <a:r>
              <a:rPr lang="en-US"/>
              <a:t>ca. 2 billion words of text from automatically crawled Web pages for each of DE, EN, FR, IT</a:t>
            </a:r>
          </a:p>
          <a:p>
            <a:pPr lvl="1"/>
            <a:r>
              <a:rPr lang="en-US"/>
              <a:t>many other Web as Corpus projects: larger corpora, additional languages (Arachnea, COW, SkE 10</a:t>
            </a:r>
            <a:r>
              <a:rPr lang="en-US" baseline="30000"/>
              <a:t>10</a:t>
            </a:r>
            <a:r>
              <a:rPr lang="en-US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005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Recommended textbooks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901" y="1008668"/>
            <a:ext cx="11280641" cy="5400073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McEnery, Tony and Wilson, Andrew (2001). </a:t>
            </a:r>
            <a:r>
              <a:rPr lang="en-US" sz="2200" i="1">
                <a:solidFill>
                  <a:schemeClr val="accent1"/>
                </a:solidFill>
              </a:rPr>
              <a:t>Corpus Linguistics</a:t>
            </a:r>
            <a:r>
              <a:rPr lang="en-US" sz="2200"/>
              <a:t>. Edinburgh University Press, 2</a:t>
            </a:r>
            <a:r>
              <a:rPr lang="en-US" sz="2200" baseline="30000"/>
              <a:t>nd</a:t>
            </a:r>
            <a:r>
              <a:rPr lang="en-US" sz="2200"/>
              <a:t> ed.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McEnery, Tony; Xiao, Richard; Tono, Yukio (2006). </a:t>
            </a:r>
            <a:r>
              <a:rPr lang="en-US" sz="2200" i="1">
                <a:solidFill>
                  <a:schemeClr val="accent1"/>
                </a:solidFill>
              </a:rPr>
              <a:t>Corpus-Based Language Studies: An advanced resource book</a:t>
            </a:r>
            <a:r>
              <a:rPr lang="en-US" sz="2200"/>
              <a:t>. Routledge, London/New York.  </a:t>
            </a:r>
            <a:r>
              <a:rPr lang="en-US" sz="1400">
                <a:hlinkClick r:id="rId3"/>
              </a:rPr>
              <a:t>https://www.lancaster.ac.uk/fass/projects/corpus/ZJU/xCBLS/CBLS.htm</a:t>
            </a:r>
            <a:r>
              <a:rPr lang="en-US" sz="1400"/>
              <a:t>  </a:t>
            </a:r>
            <a:endParaRPr lang="en-US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McEnery, Tony and Hardie, Andrew (2012). </a:t>
            </a:r>
            <a:r>
              <a:rPr lang="en-US" sz="2200" i="1">
                <a:solidFill>
                  <a:schemeClr val="accent1"/>
                </a:solidFill>
              </a:rPr>
              <a:t>Corpus Linguistics: Method, Theory and Practice</a:t>
            </a:r>
            <a:r>
              <a:rPr lang="en-US" sz="2200"/>
              <a:t>. Cambridge University Press, Cambridge.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Lüdeling, Anke and Kytö, Merja (eds.) (2008). </a:t>
            </a:r>
            <a:r>
              <a:rPr lang="en-US" sz="2200" i="1">
                <a:solidFill>
                  <a:schemeClr val="accent1"/>
                </a:solidFill>
              </a:rPr>
              <a:t>Corpus Linguistics. An International Handbook</a:t>
            </a:r>
            <a:r>
              <a:rPr lang="en-US" sz="2200"/>
              <a:t>. Mouton de Gruyter, Berlin.</a:t>
            </a:r>
            <a:endParaRPr lang="en-US" sz="2200" b="1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Kennedy, Graeme D. (1998). </a:t>
            </a:r>
            <a:r>
              <a:rPr lang="en-US" sz="2200" i="1">
                <a:solidFill>
                  <a:schemeClr val="accent1"/>
                </a:solidFill>
              </a:rPr>
              <a:t>An Introduction to Corpus Linguistics</a:t>
            </a:r>
            <a:r>
              <a:rPr lang="en-US" sz="2200"/>
              <a:t>. Longman (Pearson Education Ltd), London and New York.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Hoffmann, Sebastian </a:t>
            </a:r>
            <a:r>
              <a:rPr lang="en-US" sz="2200" i="1"/>
              <a:t>et al.</a:t>
            </a:r>
            <a:r>
              <a:rPr lang="en-US" sz="2200"/>
              <a:t> (2008). </a:t>
            </a:r>
            <a:r>
              <a:rPr lang="en-US" sz="2200" i="1">
                <a:solidFill>
                  <a:schemeClr val="accent1"/>
                </a:solidFill>
              </a:rPr>
              <a:t>Corpus Linguistics with BNCweb – a Practical Guide</a:t>
            </a:r>
            <a:r>
              <a:rPr lang="en-US" sz="2200"/>
              <a:t>, vol. 6 of English Corpus Linguistics. Peter Lang, Frankfurt.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200"/>
              <a:t>Lemnitzer, Lothar and Zinsmeister, Heike (2015). </a:t>
            </a:r>
            <a:r>
              <a:rPr lang="en-US" sz="2200" i="1">
                <a:solidFill>
                  <a:schemeClr val="accent1"/>
                </a:solidFill>
              </a:rPr>
              <a:t>Korpuslinguistik: Eine Einführung</a:t>
            </a:r>
            <a:r>
              <a:rPr lang="en-US" sz="2200"/>
              <a:t>. Narr, Tübingen, 3rd edition.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8236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community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Important conferences</a:t>
            </a:r>
          </a:p>
          <a:p>
            <a:pPr lvl="1"/>
            <a:r>
              <a:rPr lang="en-US">
                <a:solidFill>
                  <a:schemeClr val="accent2"/>
                </a:solidFill>
              </a:rPr>
              <a:t>Corpus Linguistics </a:t>
            </a:r>
            <a:r>
              <a:rPr lang="en-US"/>
              <a:t>(Lancaster / Birmingham / UK)</a:t>
            </a:r>
          </a:p>
          <a:p>
            <a:pPr lvl="1"/>
            <a:r>
              <a:rPr lang="en-US"/>
              <a:t>ICAME = International Computer Archive of Modern and Medieval English</a:t>
            </a:r>
          </a:p>
          <a:p>
            <a:pPr lvl="1"/>
            <a:r>
              <a:rPr lang="en-US"/>
              <a:t>AACL = American Association for Corpus Linguistics</a:t>
            </a:r>
          </a:p>
          <a:p>
            <a:pPr lvl="1"/>
            <a:r>
              <a:rPr lang="en-US"/>
              <a:t>CILC = International Conference on Corpus Linguistics</a:t>
            </a:r>
          </a:p>
          <a:p>
            <a:pPr lvl="1"/>
            <a:endParaRPr lang="en-US"/>
          </a:p>
          <a:p>
            <a:r>
              <a:rPr lang="en-US"/>
              <a:t>Scientific journals</a:t>
            </a:r>
          </a:p>
          <a:p>
            <a:pPr lvl="1"/>
            <a:r>
              <a:rPr lang="en-US" i="1">
                <a:solidFill>
                  <a:schemeClr val="accent2"/>
                </a:solidFill>
              </a:rPr>
              <a:t>International Journal of Corpus Linguistics</a:t>
            </a:r>
            <a:r>
              <a:rPr lang="en-US" i="1"/>
              <a:t> </a:t>
            </a:r>
            <a:r>
              <a:rPr lang="en-US"/>
              <a:t>(IJCL)</a:t>
            </a:r>
          </a:p>
          <a:p>
            <a:pPr lvl="1"/>
            <a:r>
              <a:rPr lang="en-US" i="1"/>
              <a:t>Corpora</a:t>
            </a:r>
          </a:p>
          <a:p>
            <a:pPr lvl="1"/>
            <a:r>
              <a:rPr lang="en-US" i="1"/>
              <a:t>ICAME Journal</a:t>
            </a:r>
          </a:p>
          <a:p>
            <a:pPr lvl="1"/>
            <a:r>
              <a:rPr lang="en-US" i="1"/>
              <a:t>Corpus Linguistics and Linguistic Theory</a:t>
            </a:r>
            <a:r>
              <a:rPr lang="en-US"/>
              <a:t> (CLLT)</a:t>
            </a:r>
          </a:p>
          <a:p>
            <a:pPr lvl="1"/>
            <a:endParaRPr lang="en-US"/>
          </a:p>
          <a:p>
            <a:r>
              <a:rPr lang="en-US"/>
              <a:t>Web resources</a:t>
            </a:r>
          </a:p>
          <a:p>
            <a:pPr lvl="1"/>
            <a:r>
              <a:rPr lang="en-US">
                <a:solidFill>
                  <a:schemeClr val="accent2"/>
                </a:solidFill>
              </a:rPr>
              <a:t>David Lee's bookmarks </a:t>
            </a:r>
            <a:r>
              <a:rPr lang="en-US"/>
              <a:t>(maintained by </a:t>
            </a:r>
            <a:r>
              <a:rPr lang="en-US">
                <a:solidFill>
                  <a:schemeClr val="accent1"/>
                </a:solidFill>
              </a:rPr>
              <a:t>Martin Weisser</a:t>
            </a:r>
            <a:r>
              <a:rPr lang="en-US"/>
              <a:t>): </a:t>
            </a:r>
            <a:r>
              <a:rPr lang="en-US">
                <a:solidFill>
                  <a:schemeClr val="accent4"/>
                </a:solidFill>
                <a:hlinkClick r:id="rId3"/>
              </a:rPr>
              <a:t>http://tiny.cc/corpora</a:t>
            </a:r>
            <a:r>
              <a:rPr lang="en-US">
                <a:solidFill>
                  <a:schemeClr val="accent4"/>
                </a:solidFill>
              </a:rPr>
              <a:t> </a:t>
            </a:r>
            <a:r>
              <a:rPr lang="en-US"/>
              <a:t>(navigation: </a:t>
            </a:r>
            <a:r>
              <a:rPr lang="en-US">
                <a:solidFill>
                  <a:schemeClr val="accent1"/>
                </a:solidFill>
              </a:rPr>
              <a:t>CBL Links</a:t>
            </a:r>
            <a:r>
              <a:rPr lang="en-US"/>
              <a:t>)</a:t>
            </a:r>
          </a:p>
          <a:p>
            <a:pPr lvl="1"/>
            <a:r>
              <a:rPr lang="en-US"/>
              <a:t>Linguistics Web (Sabine Bartsch): </a:t>
            </a:r>
            <a:r>
              <a:rPr lang="en-US">
                <a:solidFill>
                  <a:srgbClr val="8064A2"/>
                </a:solidFill>
                <a:hlinkClick r:id="rId4"/>
              </a:rPr>
              <a:t>http://www.linguisticsweb.org/</a:t>
            </a:r>
            <a:r>
              <a:rPr lang="en-US">
                <a:solidFill>
                  <a:srgbClr val="8064A2"/>
                </a:solidFill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9935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2F30-7297-984A-9BBD-9B1F12FB8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Presentation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AB1EE-707C-B346-B105-9D926B383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Presentation: summary &amp; discussion of 1 research paper</a:t>
            </a:r>
          </a:p>
          <a:p>
            <a:pPr lvl="1"/>
            <a:r>
              <a:rPr lang="en-US"/>
              <a:t>or in some cases 2 short papers</a:t>
            </a:r>
          </a:p>
          <a:p>
            <a:pPr lvl="1"/>
            <a:r>
              <a:rPr lang="en-US"/>
              <a:t>combine with small corpus study / partial replication of the paper</a:t>
            </a:r>
          </a:p>
          <a:p>
            <a:r>
              <a:rPr lang="en-US"/>
              <a:t>Term paper (MA only, ca. 15 pages)</a:t>
            </a:r>
          </a:p>
          <a:p>
            <a:pPr lvl="1"/>
            <a:r>
              <a:rPr lang="en-US"/>
              <a:t>usually based on presentation, but find at least 1 additional relevant paper</a:t>
            </a:r>
          </a:p>
          <a:p>
            <a:pPr lvl="1"/>
            <a:r>
              <a:rPr lang="en-US"/>
              <a:t>extension of the corpus study</a:t>
            </a:r>
          </a:p>
          <a:p>
            <a:pPr lvl="1"/>
            <a:r>
              <a:rPr lang="en-US"/>
              <a:t>take feedback from your seminar presentation into account</a:t>
            </a:r>
          </a:p>
          <a:p>
            <a:endParaRPr lang="en-US"/>
          </a:p>
          <a:p>
            <a:r>
              <a:rPr lang="en-US"/>
              <a:t>Complete list of topics available in StudOn</a:t>
            </a:r>
          </a:p>
          <a:p>
            <a:pPr lvl="1"/>
            <a:r>
              <a:rPr lang="en-US"/>
              <a:t>please select at least 3 topics you are interested in and note down their codes</a:t>
            </a:r>
          </a:p>
          <a:p>
            <a:endParaRPr lang="en-US"/>
          </a:p>
          <a:p>
            <a:r>
              <a:rPr lang="en-US"/>
              <a:t>Assignment of topics &amp; presentation schedule on Friday, May 20</a:t>
            </a:r>
            <a:r>
              <a:rPr lang="en-US" baseline="30000"/>
              <a:t>th</a:t>
            </a:r>
            <a:r>
              <a:rPr lang="en-US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510AA8-D011-6244-9E21-ADF3C6AB9C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13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01987-1798-6F45-8278-176E805A19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 dirty="0"/>
              <a:t>Prof. Dr. Stefan Evert | Lehrstuhl für Korpus- und Computerlinguistik | </a:t>
            </a:r>
            <a:r>
              <a:rPr lang="de-DE" dirty="0" err="1"/>
              <a:t>www.linguistik.uni-erlangen.de</a:t>
            </a:r>
            <a:r>
              <a:rPr lang="de-DE" dirty="0"/>
              <a:t> | </a:t>
            </a:r>
            <a:r>
              <a:rPr lang="de-DE" dirty="0" err="1"/>
              <a:t>www.stefan-evert.de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12687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A3FA64F-56EE-A74D-AB60-9C497E53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elements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841533-C937-4C45-A166-ACE52B198C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14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0B740-3E5E-2442-8205-2B1C5B74AFE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 dirty="0"/>
              <a:t>Prof. Dr. Stefan Evert | Lehrstuhl für Korpus- und Computerlinguistik | </a:t>
            </a:r>
            <a:r>
              <a:rPr lang="de-DE" dirty="0" err="1"/>
              <a:t>www.linguistik.uni-erlangen.de</a:t>
            </a:r>
            <a:r>
              <a:rPr lang="de-DE" dirty="0"/>
              <a:t> | </a:t>
            </a:r>
            <a:r>
              <a:rPr lang="de-DE" dirty="0" err="1"/>
              <a:t>www.stefan-evert.de</a:t>
            </a:r>
            <a:endParaRPr lang="de-DE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5E1C78-82DC-8543-87F6-B31684EBA69C}"/>
              </a:ext>
            </a:extLst>
          </p:cNvPr>
          <p:cNvSpPr txBox="1"/>
          <p:nvPr/>
        </p:nvSpPr>
        <p:spPr>
          <a:xfrm rot="990060">
            <a:off x="1180685" y="1220253"/>
            <a:ext cx="884904" cy="11079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dirty="0" err="1">
                <a:latin typeface="Calibri" panose="020F0502020204030204" pitchFamily="34" charset="0"/>
                <a:cs typeface="Calibri" panose="020F0502020204030204" pitchFamily="34" charset="0"/>
              </a:rPr>
              <a:t>💡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3F69F5-7D73-CC48-8801-71B8C0678774}"/>
              </a:ext>
            </a:extLst>
          </p:cNvPr>
          <p:cNvSpPr txBox="1"/>
          <p:nvPr/>
        </p:nvSpPr>
        <p:spPr>
          <a:xfrm rot="990060">
            <a:off x="1079085" y="2803924"/>
            <a:ext cx="884904" cy="11726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9600" dirty="0" err="1">
                <a:latin typeface="Calibri" panose="020F0502020204030204" pitchFamily="34" charset="0"/>
                <a:cs typeface="Calibri" panose="020F0502020204030204" pitchFamily="34" charset="0"/>
              </a:rPr>
              <a:t>💡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2BB5F86-9D84-E84E-8F10-6D99089A7C26}"/>
              </a:ext>
            </a:extLst>
          </p:cNvPr>
          <p:cNvGrpSpPr/>
          <p:nvPr/>
        </p:nvGrpSpPr>
        <p:grpSpPr>
          <a:xfrm>
            <a:off x="2924767" y="1263501"/>
            <a:ext cx="1805706" cy="590349"/>
            <a:chOff x="7338294" y="4322929"/>
            <a:chExt cx="1805706" cy="59034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B1C8A55-762A-274D-B5C7-8D9216C914F9}"/>
                </a:ext>
              </a:extLst>
            </p:cNvPr>
            <p:cNvSpPr txBox="1"/>
            <p:nvPr/>
          </p:nvSpPr>
          <p:spPr>
            <a:xfrm>
              <a:off x="7886740" y="4322929"/>
              <a:ext cx="1257260" cy="590349"/>
            </a:xfrm>
            <a:prstGeom prst="rect">
              <a:avLst/>
            </a:prstGeom>
            <a:noFill/>
          </p:spPr>
          <p:txBody>
            <a:bodyPr wrap="square" lIns="72000" tIns="18000" rIns="72000" bIns="18000" rtlCol="0">
              <a:spAutoFit/>
            </a:bodyPr>
            <a:lstStyle/>
            <a:p>
              <a:r>
                <a:rPr lang="en-US" sz="1800" b="1" dirty="0" err="1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Legend</a:t>
              </a:r>
              <a:br>
                <a:rPr lang="en-US" sz="1800" b="1" dirty="0" err="1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US" sz="1800" b="1" dirty="0" err="1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Text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3A09475-E295-0844-9622-F73B684920B4}"/>
                </a:ext>
              </a:extLst>
            </p:cNvPr>
            <p:cNvCxnSpPr>
              <a:stCxn id="11" idx="1"/>
            </p:cNvCxnSpPr>
            <p:nvPr/>
          </p:nvCxnSpPr>
          <p:spPr>
            <a:xfrm flipH="1" flipV="1">
              <a:off x="7338294" y="4566658"/>
              <a:ext cx="548446" cy="51446"/>
            </a:xfrm>
            <a:prstGeom prst="straightConnector1">
              <a:avLst/>
            </a:prstGeom>
            <a:ln>
              <a:solidFill>
                <a:schemeClr val="accent1"/>
              </a:solidFill>
              <a:tailEnd type="arrow"/>
            </a:ln>
            <a:effectLst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E649A58-E897-EA40-AACF-2EC8935B6CE4}"/>
              </a:ext>
            </a:extLst>
          </p:cNvPr>
          <p:cNvGrpSpPr/>
          <p:nvPr/>
        </p:nvGrpSpPr>
        <p:grpSpPr>
          <a:xfrm>
            <a:off x="2823167" y="2225375"/>
            <a:ext cx="3505454" cy="530669"/>
            <a:chOff x="6180132" y="3756602"/>
            <a:chExt cx="3505454" cy="53066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BEE9CEA-622A-B14B-A869-9343A380EF50}"/>
                </a:ext>
              </a:extLst>
            </p:cNvPr>
            <p:cNvSpPr txBox="1"/>
            <p:nvPr/>
          </p:nvSpPr>
          <p:spPr>
            <a:xfrm>
              <a:off x="6991546" y="3881588"/>
              <a:ext cx="2694040" cy="405683"/>
            </a:xfrm>
            <a:prstGeom prst="rect">
              <a:avLst/>
            </a:prstGeom>
            <a:noFill/>
          </p:spPr>
          <p:txBody>
            <a:bodyPr wrap="square" lIns="72000" tIns="18000" rIns="72000" bIns="18000" rtlCol="0">
              <a:spAutoFit/>
            </a:bodyPr>
            <a:lstStyle/>
            <a:p>
              <a:r>
                <a:rPr lang="en-US" b="1" dirty="0" err="1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Big one </a:t>
              </a:r>
              <a:r>
                <a:rPr lang="en-US" dirty="0" err="1">
                  <a:solidFill>
                    <a:schemeClr val="accent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(legend)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365B4AEA-F658-584C-B0A2-6A07EF44591D}"/>
                </a:ext>
              </a:extLst>
            </p:cNvPr>
            <p:cNvCxnSpPr>
              <a:cxnSpLocks/>
              <a:stCxn id="14" idx="1"/>
            </p:cNvCxnSpPr>
            <p:nvPr/>
          </p:nvCxnSpPr>
          <p:spPr>
            <a:xfrm flipH="1" flipV="1">
              <a:off x="6180132" y="3756602"/>
              <a:ext cx="811414" cy="327828"/>
            </a:xfrm>
            <a:prstGeom prst="straightConnector1">
              <a:avLst/>
            </a:prstGeom>
            <a:ln>
              <a:solidFill>
                <a:schemeClr val="accent1"/>
              </a:solidFill>
              <a:tailEnd type="arrow"/>
            </a:ln>
            <a:effectLst/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6" name="Left Arrow 15">
            <a:extLst>
              <a:ext uri="{FF2B5EF4-FFF2-40B4-BE49-F238E27FC236}">
                <a16:creationId xmlns:a16="http://schemas.microsoft.com/office/drawing/2014/main" id="{70CBDFE0-1534-094F-A09E-C946979CC919}"/>
              </a:ext>
            </a:extLst>
          </p:cNvPr>
          <p:cNvSpPr/>
          <p:nvPr/>
        </p:nvSpPr>
        <p:spPr>
          <a:xfrm>
            <a:off x="10486843" y="1222095"/>
            <a:ext cx="481781" cy="285135"/>
          </a:xfrm>
          <a:prstGeom prst="leftArrow">
            <a:avLst>
              <a:gd name="adj1" fmla="val 50000"/>
              <a:gd name="adj2" fmla="val 63793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 err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AB0C9C-A703-B646-9396-7B42474413FF}"/>
              </a:ext>
            </a:extLst>
          </p:cNvPr>
          <p:cNvSpPr txBox="1"/>
          <p:nvPr/>
        </p:nvSpPr>
        <p:spPr>
          <a:xfrm rot="16200000">
            <a:off x="9412610" y="4287632"/>
            <a:ext cx="408832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00" dirty="0" err="1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 SOURCE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701B77-4402-554E-9152-931A23C84DA6}"/>
              </a:ext>
            </a:extLst>
          </p:cNvPr>
          <p:cNvSpPr txBox="1"/>
          <p:nvPr/>
        </p:nvSpPr>
        <p:spPr>
          <a:xfrm>
            <a:off x="7268635" y="6153067"/>
            <a:ext cx="4114799" cy="255673"/>
          </a:xfrm>
          <a:prstGeom prst="rect">
            <a:avLst/>
          </a:prstGeom>
          <a:noFill/>
        </p:spPr>
        <p:txBody>
          <a:bodyPr wrap="square" lIns="0" tIns="54000" rIns="72000" bIns="46800" rtlCol="0">
            <a:spAutoFit/>
          </a:bodyPr>
          <a:lstStyle/>
          <a:p>
            <a:pPr algn="ctr"/>
            <a:r>
              <a:rPr lang="de-DE" sz="100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Figure Caption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DBCF1A-4478-0B4E-B65A-4480E4E29555}"/>
              </a:ext>
            </a:extLst>
          </p:cNvPr>
          <p:cNvSpPr/>
          <p:nvPr/>
        </p:nvSpPr>
        <p:spPr>
          <a:xfrm>
            <a:off x="10132311" y="1642475"/>
            <a:ext cx="69922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sz="4000" b="1">
                <a:ln/>
                <a:solidFill>
                  <a:schemeClr val="accent3"/>
                </a:solidFill>
              </a:rPr>
              <a:t>✓</a:t>
            </a: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67C1D181-AF1E-C547-AEC2-B2142DEFC9D3}"/>
              </a:ext>
            </a:extLst>
          </p:cNvPr>
          <p:cNvSpPr/>
          <p:nvPr/>
        </p:nvSpPr>
        <p:spPr>
          <a:xfrm>
            <a:off x="6895281" y="1144586"/>
            <a:ext cx="1914168" cy="1080789"/>
          </a:xfrm>
          <a:prstGeom prst="wedgeRoundRectCallout">
            <a:avLst>
              <a:gd name="adj1" fmla="val -41038"/>
              <a:gd name="adj2" fmla="val 72069"/>
              <a:gd name="adj3" fmla="val 16667"/>
            </a:avLst>
          </a:prstGeom>
          <a:gradFill>
            <a:gsLst>
              <a:gs pos="0">
                <a:schemeClr val="accent5"/>
              </a:gs>
              <a:gs pos="19000">
                <a:schemeClr val="accent5">
                  <a:lumMod val="40000"/>
                  <a:lumOff val="60000"/>
                </a:schemeClr>
              </a:gs>
              <a:gs pos="33000">
                <a:schemeClr val="accent5">
                  <a:lumMod val="20000"/>
                  <a:lumOff val="8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dirty="0" err="1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Nice callout box isn't it?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3D9B14-9986-B246-B4F0-264CEC71AB2F}"/>
              </a:ext>
            </a:extLst>
          </p:cNvPr>
          <p:cNvSpPr/>
          <p:nvPr/>
        </p:nvSpPr>
        <p:spPr>
          <a:xfrm>
            <a:off x="339115" y="4768857"/>
            <a:ext cx="4331122" cy="1769715"/>
          </a:xfrm>
          <a:prstGeom prst="rect">
            <a:avLst/>
          </a:prstGeom>
          <a:noFill/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GB" sz="11500" b="1">
                <a:ln w="38100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Arial Rounded MT Bold" panose="020F0704030504030204" pitchFamily="34" charset="77"/>
              </a:rPr>
              <a:t>TODO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8DBFB7E-C0E6-2C4C-8146-CF27F4C2BA39}"/>
              </a:ext>
            </a:extLst>
          </p:cNvPr>
          <p:cNvSpPr/>
          <p:nvPr/>
        </p:nvSpPr>
        <p:spPr>
          <a:xfrm>
            <a:off x="10259815" y="2485606"/>
            <a:ext cx="360000" cy="360000"/>
          </a:xfrm>
          <a:prstGeom prst="ellipse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chemeClr val="accent5">
                  <a:lumMod val="80000"/>
                  <a:lumOff val="20000"/>
                </a:schemeClr>
              </a:gs>
            </a:gsLst>
          </a:gradFill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DC59B5E-F387-C34F-B7FB-83FA4FF11149}"/>
              </a:ext>
            </a:extLst>
          </p:cNvPr>
          <p:cNvSpPr/>
          <p:nvPr/>
        </p:nvSpPr>
        <p:spPr>
          <a:xfrm>
            <a:off x="10736776" y="2485606"/>
            <a:ext cx="360000" cy="360000"/>
          </a:xfrm>
          <a:prstGeom prst="ellipse">
            <a:avLst/>
          </a:prstGeom>
          <a:gradFill>
            <a:gsLst>
              <a:gs pos="5000">
                <a:schemeClr val="accent1"/>
              </a:gs>
              <a:gs pos="100000">
                <a:srgbClr val="9AB3E2"/>
              </a:gs>
            </a:gsLst>
          </a:gra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B76A9F5-DC81-254D-9225-EB7ABB097644}"/>
              </a:ext>
            </a:extLst>
          </p:cNvPr>
          <p:cNvSpPr/>
          <p:nvPr/>
        </p:nvSpPr>
        <p:spPr>
          <a:xfrm>
            <a:off x="11212774" y="2485606"/>
            <a:ext cx="360000" cy="360000"/>
          </a:xfrm>
          <a:prstGeom prst="ellipse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8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E975B7D-8946-8B46-A6A7-CE44CB99324B}"/>
              </a:ext>
            </a:extLst>
          </p:cNvPr>
          <p:cNvSpPr/>
          <p:nvPr/>
        </p:nvSpPr>
        <p:spPr>
          <a:xfrm>
            <a:off x="10740966" y="1599111"/>
            <a:ext cx="47000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sz="4800" b="1">
                <a:ln/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lang="en-GB" sz="4400" b="1">
              <a:ln/>
              <a:solidFill>
                <a:schemeClr val="accent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F99560-7621-F745-B74A-DCEEB2403BFE}"/>
              </a:ext>
            </a:extLst>
          </p:cNvPr>
          <p:cNvSpPr txBox="1"/>
          <p:nvPr/>
        </p:nvSpPr>
        <p:spPr>
          <a:xfrm>
            <a:off x="11247423" y="1789294"/>
            <a:ext cx="34889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⚡️</a:t>
            </a:r>
            <a:endParaRPr lang="en-US" sz="3600" dirty="0" err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09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89B844F-1E7A-BD4F-99A8-69C618B4A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elements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D9776E-08A3-F442-867F-34C0F10A8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Script MT Bold" panose="020F0502020204030204" pitchFamily="34" charset="0"/>
                <a:ea typeface="Brush Script MT" panose="03060802040406070304" pitchFamily="66" charset="-122"/>
                <a:cs typeface="Script MT Bold" panose="020F0502020204030204" pitchFamily="34" charset="0"/>
              </a:rPr>
              <a:t>L</a:t>
            </a:r>
            <a:r>
              <a:rPr lang="en-US"/>
              <a:t>[</a:t>
            </a:r>
            <a:r>
              <a:rPr lang="en-US" i="1"/>
              <a:t>G</a:t>
            </a:r>
            <a:r>
              <a:rPr lang="en-US" baseline="-25000">
                <a:sym typeface="Wingdings"/>
              </a:rPr>
              <a:t>1</a:t>
            </a:r>
            <a:r>
              <a:rPr lang="en-US"/>
              <a:t>] … language described by grammar</a:t>
            </a:r>
          </a:p>
          <a:p>
            <a:r>
              <a:rPr lang="en-US"/>
              <a:t>𝒞</a:t>
            </a:r>
            <a:r>
              <a:rPr lang="en-US" i="1"/>
              <a:t>A</a:t>
            </a:r>
            <a:r>
              <a:rPr lang="en-US"/>
              <a:t> = </a:t>
            </a:r>
            <a:r>
              <a:rPr lang="en-US" i="1"/>
              <a:t>Ā </a:t>
            </a:r>
            <a:r>
              <a:rPr lang="en-US"/>
              <a:t>… set complement</a:t>
            </a:r>
          </a:p>
          <a:p>
            <a:r>
              <a:rPr lang="en-US"/>
              <a:t>⇔ … equivalent,  ➞ … general arrow,  </a:t>
            </a:r>
            <a:r>
              <a:rPr lang="en-US" i="1"/>
              <a:t>S</a:t>
            </a:r>
            <a:r>
              <a:rPr lang="en-US"/>
              <a:t> ⇒* </a:t>
            </a:r>
            <a:r>
              <a:rPr lang="en-US" i="1"/>
              <a:t>w</a:t>
            </a:r>
            <a:r>
              <a:rPr lang="en-US"/>
              <a:t> … derivation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121460-E4DD-D347-B30A-150AF101A1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15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4D326F-4D07-C34A-A28A-5775F5686C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de-DE" dirty="0"/>
              <a:t>Prof. Dr. Stefan Evert | Lehrstuhl für Korpus- und Computerlinguistik | </a:t>
            </a:r>
            <a:r>
              <a:rPr lang="de-DE" dirty="0" err="1"/>
              <a:t>www.linguistik.uni-erlangen.de</a:t>
            </a:r>
            <a:r>
              <a:rPr lang="de-DE" dirty="0"/>
              <a:t> | </a:t>
            </a:r>
            <a:r>
              <a:rPr lang="de-DE" dirty="0" err="1"/>
              <a:t>www.stefan-evert.de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965126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Pre-history of corpus linguistics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First corpus-based quantitative studies in late 19</a:t>
            </a:r>
            <a:r>
              <a:rPr lang="en-US" baseline="30000"/>
              <a:t>th</a:t>
            </a:r>
            <a:r>
              <a:rPr lang="en-US"/>
              <a:t> century</a:t>
            </a:r>
          </a:p>
          <a:p>
            <a:r>
              <a:rPr lang="en-US"/>
              <a:t>Orthography and frequency lists</a:t>
            </a:r>
          </a:p>
          <a:p>
            <a:pPr lvl="1"/>
            <a:r>
              <a:rPr lang="en-US"/>
              <a:t>Käding (1897): German frequency dictionary based on corpus of ca. 11 million words (manual work!)</a:t>
            </a:r>
          </a:p>
          <a:p>
            <a:r>
              <a:rPr lang="en-US"/>
              <a:t>Language acquisition</a:t>
            </a:r>
          </a:p>
          <a:p>
            <a:pPr lvl="1"/>
            <a:r>
              <a:rPr lang="en-US"/>
              <a:t>first longitudinal studies ca. 1876–1926 (parent diaries)</a:t>
            </a:r>
          </a:p>
          <a:p>
            <a:pPr lvl="1"/>
            <a:r>
              <a:rPr lang="en-US"/>
              <a:t>large cross-sectional studies ca. 1927–1957</a:t>
            </a:r>
          </a:p>
          <a:p>
            <a:r>
              <a:rPr lang="en-US"/>
              <a:t>Lexicography</a:t>
            </a:r>
          </a:p>
          <a:p>
            <a:pPr lvl="1"/>
            <a:r>
              <a:rPr lang="en-US"/>
              <a:t>Murray: several million index cards for OED (1879–1928)</a:t>
            </a:r>
          </a:p>
          <a:p>
            <a:r>
              <a:rPr lang="en-US"/>
              <a:t>Foreign language teaching</a:t>
            </a:r>
          </a:p>
          <a:p>
            <a:pPr lvl="1"/>
            <a:r>
              <a:rPr lang="en-US"/>
              <a:t>basic vocabulary, vocabulary levels, collocations (e.g. Palmer 1933)</a:t>
            </a:r>
          </a:p>
          <a:p>
            <a:r>
              <a:rPr lang="en-US"/>
              <a:t>Strucuralist language documentation</a:t>
            </a:r>
          </a:p>
          <a:p>
            <a:pPr lvl="1"/>
            <a:r>
              <a:rPr lang="en-US"/>
              <a:t>Boas (1940), J.R. Firth (1930–1955), …</a:t>
            </a:r>
          </a:p>
          <a:p>
            <a:r>
              <a:rPr lang="en-US"/>
              <a:t>Comparative philology</a:t>
            </a:r>
          </a:p>
          <a:p>
            <a:pPr lvl="1"/>
            <a:r>
              <a:rPr lang="en-US"/>
              <a:t>Eaton (1940): semantic frequency lists for English, French, German, Spanish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45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Chomsky (1957)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Rationalism (introspection) vs. empiricism (data-oriented)</a:t>
            </a:r>
          </a:p>
          <a:p>
            <a:pPr lvl="1"/>
            <a:r>
              <a:rPr lang="en-US"/>
              <a:t>corpus linguistics: empirical description of language patterns</a:t>
            </a:r>
          </a:p>
          <a:p>
            <a:pPr lvl="1"/>
            <a:r>
              <a:rPr lang="en-US"/>
              <a:t>Chomsky: explanatory theory, must be cognitively plausible</a:t>
            </a:r>
          </a:p>
          <a:p>
            <a:r>
              <a:rPr lang="en-US"/>
              <a:t>Competence vs. performance</a:t>
            </a:r>
          </a:p>
          <a:p>
            <a:pPr lvl="1"/>
            <a:r>
              <a:rPr lang="en-US"/>
              <a:t>Chomsky: corpus reflects speaker performance (with mistakes),</a:t>
            </a:r>
            <a:br>
              <a:rPr lang="en-US"/>
            </a:br>
            <a:r>
              <a:rPr lang="en-US"/>
              <a:t>empirical frequency data irrelevant for language competence</a:t>
            </a:r>
          </a:p>
          <a:p>
            <a:pPr lvl="1"/>
            <a:r>
              <a:rPr lang="en-US"/>
              <a:t>counter-argument: </a:t>
            </a:r>
            <a:r>
              <a:rPr lang="en-US" i="1"/>
              <a:t>armchair linguistics </a:t>
            </a:r>
            <a:r>
              <a:rPr lang="en-US"/>
              <a:t>based on invented examples</a:t>
            </a:r>
          </a:p>
          <a:p>
            <a:r>
              <a:rPr lang="en-US"/>
              <a:t>Representativity</a:t>
            </a:r>
          </a:p>
          <a:p>
            <a:pPr lvl="1"/>
            <a:r>
              <a:rPr lang="en-US"/>
              <a:t>human speakers can produce infinitely many well-formed utterances;</a:t>
            </a:r>
            <a:br>
              <a:rPr lang="en-US"/>
            </a:br>
            <a:r>
              <a:rPr lang="en-US"/>
              <a:t>even a large corpus only contains a small subset </a:t>
            </a:r>
            <a:r>
              <a:rPr lang="en-US">
                <a:sym typeface="Wingdings"/>
              </a:rPr>
              <a:t>➞ not representative</a:t>
            </a:r>
            <a:endParaRPr lang="en-US"/>
          </a:p>
          <a:p>
            <a:pPr lvl="1"/>
            <a:r>
              <a:rPr lang="en-US"/>
              <a:t>Chomsky: “</a:t>
            </a:r>
            <a:r>
              <a:rPr lang="en-US">
                <a:solidFill>
                  <a:schemeClr val="tx2"/>
                </a:solidFill>
              </a:rPr>
              <a:t>Any natural corpus will be skewed. Some sentences won't occur because they are obvious, others because they are false, …</a:t>
            </a:r>
            <a:r>
              <a:rPr lang="en-US"/>
              <a:t>”</a:t>
            </a:r>
          </a:p>
          <a:p>
            <a:r>
              <a:rPr lang="en-US"/>
              <a:t>Learnability: the poverty of stimulus argument</a:t>
            </a:r>
          </a:p>
          <a:p>
            <a:pPr lvl="1"/>
            <a:r>
              <a:rPr lang="en-US"/>
              <a:t>corpus data insufficient for language acquisition: no negative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3829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Recent history of corpus linguistics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901" y="1008668"/>
            <a:ext cx="11156101" cy="5598609"/>
          </a:xfrm>
        </p:spPr>
        <p:txBody>
          <a:bodyPr/>
          <a:lstStyle/>
          <a:p>
            <a:r>
              <a:rPr lang="en-US">
                <a:sym typeface="Wingdings"/>
              </a:rPr>
              <a:t>Since 1950: Humanities Computing (➞ Digital Humanities)</a:t>
            </a:r>
          </a:p>
          <a:p>
            <a:r>
              <a:rPr lang="en-US">
                <a:sym typeface="Wingdings"/>
              </a:rPr>
              <a:t>1950–1960: Mechanolinguistics (Juilland: contrastive corpora)</a:t>
            </a:r>
            <a:br>
              <a:rPr lang="en-US">
                <a:sym typeface="Wingdings"/>
              </a:rPr>
            </a:br>
            <a:r>
              <a:rPr lang="en-US">
                <a:sym typeface="Wingdings"/>
              </a:rPr>
              <a:t>➞ quantitative / mathematical linguistics (Harris 1968)</a:t>
            </a:r>
          </a:p>
          <a:p>
            <a:r>
              <a:rPr lang="en-US"/>
              <a:t>1960–1980: Corpus linguistics as European counter-movement against</a:t>
            </a:r>
            <a:br>
              <a:rPr lang="en-US"/>
            </a:br>
            <a:r>
              <a:rPr lang="en-US"/>
              <a:t>mainstream of generative linguistics (</a:t>
            </a:r>
            <a:r>
              <a:rPr lang="en-US">
                <a:sym typeface="Wingdings"/>
              </a:rPr>
              <a:t>➞ Chomsky)</a:t>
            </a:r>
          </a:p>
          <a:p>
            <a:r>
              <a:rPr lang="en-US">
                <a:sym typeface="Wingdings"/>
              </a:rPr>
              <a:t>Corpus-based grammars (e.g. Quirk/Greenbaum)</a:t>
            </a:r>
          </a:p>
          <a:p>
            <a:pPr lvl="1"/>
            <a:r>
              <a:rPr lang="en-US">
                <a:sym typeface="Wingdings"/>
              </a:rPr>
              <a:t>Survey of English Usage (SEU) since 1960</a:t>
            </a:r>
          </a:p>
          <a:p>
            <a:pPr lvl="1"/>
            <a:r>
              <a:rPr lang="en-US">
                <a:sym typeface="Wingdings"/>
              </a:rPr>
              <a:t>Brown Corpus 1961–1963</a:t>
            </a:r>
          </a:p>
          <a:p>
            <a:r>
              <a:rPr lang="en-US">
                <a:sym typeface="Wingdings"/>
              </a:rPr>
              <a:t>British contextualism (Firth &amp; Sinclair)</a:t>
            </a:r>
          </a:p>
          <a:p>
            <a:pPr lvl="1"/>
            <a:r>
              <a:rPr lang="en-US">
                <a:sym typeface="Wingdings"/>
              </a:rPr>
              <a:t>Firth (1957) building on Malinowski &amp; Jones, Sinclair (1991), computational lexicography (COBUILD)</a:t>
            </a:r>
          </a:p>
          <a:p>
            <a:pPr lvl="1"/>
            <a:r>
              <a:rPr lang="en-US">
                <a:sym typeface="Wingdings"/>
              </a:rPr>
              <a:t>principles of collocation &amp; colligation, “</a:t>
            </a:r>
            <a:r>
              <a:rPr lang="en-US">
                <a:solidFill>
                  <a:schemeClr val="accent1"/>
                </a:solidFill>
                <a:sym typeface="Wingdings"/>
              </a:rPr>
              <a:t>trust the text</a:t>
            </a:r>
            <a:r>
              <a:rPr lang="en-US">
                <a:sym typeface="Wingdings"/>
              </a:rPr>
              <a:t>”</a:t>
            </a:r>
          </a:p>
          <a:p>
            <a:r>
              <a:rPr lang="en-US">
                <a:sym typeface="Wingdings"/>
              </a:rPr>
              <a:t>Since 1990: Corpus linguistics established as subdiscipline of linguistics,</a:t>
            </a:r>
            <a:br>
              <a:rPr lang="en-US">
                <a:sym typeface="Wingdings"/>
              </a:rPr>
            </a:br>
            <a:r>
              <a:rPr lang="en-US">
                <a:sym typeface="Wingdings"/>
              </a:rPr>
              <a:t>begins to accept methodological innovations from other subdisciplines</a:t>
            </a:r>
          </a:p>
          <a:p>
            <a:r>
              <a:rPr lang="en-US">
                <a:sym typeface="Wingdings"/>
              </a:rPr>
              <a:t>Since 2010: Corpus evidence has become an essential part of linguistic research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489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Applications of corpus linguistics (I)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  <a:sym typeface="Wingdings"/>
              </a:rPr>
              <a:t>Dialectology &amp; contrastive linguistics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Historical linguistics &amp; language change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Language description </a:t>
            </a:r>
            <a:r>
              <a:rPr lang="en-US"/>
              <a:t>(e.g. endangered languages)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Language teaching, language acquisition</a:t>
            </a:r>
            <a:r>
              <a:rPr lang="en-US"/>
              <a:t>, </a:t>
            </a:r>
            <a:r>
              <a:rPr lang="en-US">
                <a:solidFill>
                  <a:schemeClr val="accent1"/>
                </a:solidFill>
              </a:rPr>
              <a:t>CALL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Language variation, register studies </a:t>
            </a:r>
            <a:r>
              <a:rPr lang="en-US"/>
              <a:t>(</a:t>
            </a:r>
            <a:r>
              <a:rPr lang="en-US">
                <a:sym typeface="Wingdings"/>
              </a:rPr>
              <a:t>➞ Biber's MDA)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Lexical semantics </a:t>
            </a:r>
            <a:r>
              <a:rPr lang="en-US"/>
              <a:t>(</a:t>
            </a:r>
            <a:r>
              <a:rPr lang="en-US">
                <a:sym typeface="Wingdings"/>
              </a:rPr>
              <a:t>e.g. semantic prosodies)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Lexicography &amp; lexicology </a:t>
            </a:r>
            <a:r>
              <a:rPr lang="en-US"/>
              <a:t>(</a:t>
            </a:r>
            <a:r>
              <a:rPr lang="en-US">
                <a:sym typeface="Wingdings"/>
              </a:rPr>
              <a:t>➞ COBUILD, collocation dictionaries)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  <a:sym typeface="Wingdings"/>
              </a:rPr>
              <a:t>Morphology</a:t>
            </a:r>
            <a:r>
              <a:rPr lang="en-US">
                <a:sym typeface="Wingdings"/>
              </a:rPr>
              <a:t> (➞ quantitative productivity)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Phonology</a:t>
            </a:r>
            <a:r>
              <a:rPr lang="en-US"/>
              <a:t> (esp. studies of phonological variation)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5</a:t>
            </a:fld>
            <a:endParaRPr lang="de-DE" dirty="0"/>
          </a:p>
        </p:txBody>
      </p:sp>
      <p:sp>
        <p:nvSpPr>
          <p:cNvPr id="5" name="TextBox 4"/>
          <p:cNvSpPr txBox="1"/>
          <p:nvPr/>
        </p:nvSpPr>
        <p:spPr>
          <a:xfrm>
            <a:off x="7377471" y="6048595"/>
            <a:ext cx="4306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  <a:t>See McEnery, Xiao &amp; Tono (2006, Unit A10)</a:t>
            </a:r>
            <a:b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</a:br>
            <a: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  <a:t>for examples and references</a:t>
            </a:r>
          </a:p>
        </p:txBody>
      </p:sp>
    </p:spTree>
    <p:extLst>
      <p:ext uri="{BB962C8B-B14F-4D97-AF65-F5344CB8AC3E}">
        <p14:creationId xmlns:p14="http://schemas.microsoft.com/office/powerpoint/2010/main" val="3380092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Applications of corpus linguistics (II)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Pragmatics &amp; </a:t>
            </a:r>
            <a:r>
              <a:rPr lang="en-US">
                <a:solidFill>
                  <a:schemeClr val="accent2"/>
                </a:solidFill>
              </a:rPr>
              <a:t>discourse analysis </a:t>
            </a:r>
            <a:r>
              <a:rPr lang="en-US"/>
              <a:t>(</a:t>
            </a:r>
            <a:r>
              <a:rPr lang="en-US">
                <a:sym typeface="Wingdings"/>
              </a:rPr>
              <a:t>➞ rhetoric, ideology, politics)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  <a:sym typeface="Wingdings"/>
              </a:rPr>
              <a:t>Psycholinguistics &amp; psychology </a:t>
            </a:r>
            <a:r>
              <a:rPr lang="en-US">
                <a:sym typeface="Wingdings"/>
              </a:rPr>
              <a:t>(e.g. frequency &amp; association norms)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Sociolinguistics</a:t>
            </a:r>
            <a:r>
              <a:rPr lang="en-US"/>
              <a:t> (e.g. gender studies, language ideology, power relations)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</a:rPr>
              <a:t>Stylometry &amp; literary studies </a:t>
            </a:r>
            <a:r>
              <a:rPr lang="en-US"/>
              <a:t>(</a:t>
            </a:r>
            <a:r>
              <a:rPr lang="en-US">
                <a:sym typeface="Wingdings"/>
              </a:rPr>
              <a:t>e.g. authorship attribution, literary stylistics)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  <a:sym typeface="Wingdings"/>
              </a:rPr>
              <a:t>Syntax &amp; grammar </a:t>
            </a:r>
            <a:r>
              <a:rPr lang="en-US">
                <a:sym typeface="Wingdings"/>
              </a:rPr>
              <a:t>(➞ Quirk/Greenbaum, LGSWE)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  <a:sym typeface="Wingdings"/>
              </a:rPr>
              <a:t>Theoretical linguistics </a:t>
            </a:r>
            <a:r>
              <a:rPr lang="en-US">
                <a:sym typeface="Wingdings"/>
              </a:rPr>
              <a:t>(➞ validation of theoretical predictions)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  <a:sym typeface="Wingdings"/>
              </a:rPr>
              <a:t>Translation studies </a:t>
            </a:r>
            <a:r>
              <a:rPr lang="en-US">
                <a:sym typeface="Wingdings"/>
              </a:rPr>
              <a:t>(➞ “translationese”, CAT)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accent1"/>
                </a:solidFill>
                <a:sym typeface="Wingdings"/>
              </a:rPr>
              <a:t>Usage-based linguistics </a:t>
            </a:r>
            <a:r>
              <a:rPr lang="en-US">
                <a:sym typeface="Wingdings"/>
              </a:rPr>
              <a:t>(➞ </a:t>
            </a:r>
            <a:r>
              <a:rPr lang="en-US">
                <a:solidFill>
                  <a:schemeClr val="accent1"/>
                </a:solidFill>
                <a:sym typeface="Wingdings"/>
              </a:rPr>
              <a:t>cognitive linguistics</a:t>
            </a:r>
            <a:r>
              <a:rPr lang="en-US">
                <a:sym typeface="Wingdings"/>
              </a:rPr>
              <a:t>, construction grammar)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6</a:t>
            </a:fld>
            <a:endParaRPr lang="de-DE" dirty="0"/>
          </a:p>
        </p:txBody>
      </p:sp>
      <p:sp>
        <p:nvSpPr>
          <p:cNvPr id="5" name="TextBox 4"/>
          <p:cNvSpPr txBox="1"/>
          <p:nvPr/>
        </p:nvSpPr>
        <p:spPr>
          <a:xfrm>
            <a:off x="7377471" y="6048595"/>
            <a:ext cx="4306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  <a:t>See McEnery, Xiao &amp; Tono (2006, Unit A10)</a:t>
            </a:r>
            <a:b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</a:br>
            <a:r>
              <a:rPr lang="de-DE" sz="1600" dirty="0" err="1">
                <a:solidFill>
                  <a:schemeClr val="accent4">
                    <a:lumMod val="75000"/>
                  </a:schemeClr>
                </a:solidFill>
                <a:latin typeface="Helvetica Neue"/>
                <a:cs typeface="Helvetica Neue"/>
              </a:rPr>
              <a:t>for examples and references</a:t>
            </a:r>
          </a:p>
        </p:txBody>
      </p:sp>
    </p:spTree>
    <p:extLst>
      <p:ext uri="{BB962C8B-B14F-4D97-AF65-F5344CB8AC3E}">
        <p14:creationId xmlns:p14="http://schemas.microsoft.com/office/powerpoint/2010/main" val="3141916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stages of a corpus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58775" indent="-358775">
              <a:buFont typeface="+mj-lt"/>
              <a:buAutoNum type="arabicPeriod"/>
            </a:pPr>
            <a:r>
              <a:rPr lang="en-US">
                <a:solidFill>
                  <a:schemeClr val="accent2"/>
                </a:solidFill>
              </a:rPr>
              <a:t>Operationalization</a:t>
            </a:r>
          </a:p>
          <a:p>
            <a:pPr lvl="1"/>
            <a:r>
              <a:rPr lang="en-US"/>
              <a:t>research question ➞ quantitative hypothesis, definition of population (</a:t>
            </a:r>
            <a:r>
              <a:rPr lang="en-US" i="1"/>
              <a:t>sampling frame</a:t>
            </a:r>
            <a:r>
              <a:rPr lang="en-US"/>
              <a:t>)</a:t>
            </a:r>
          </a:p>
          <a:p>
            <a:pPr lvl="1"/>
            <a:endParaRPr lang="en-US"/>
          </a:p>
          <a:p>
            <a:pPr marL="358775" indent="-358775">
              <a:buFont typeface="+mj-lt"/>
              <a:buAutoNum type="arabicPeriod"/>
            </a:pPr>
            <a:r>
              <a:rPr lang="en-US">
                <a:solidFill>
                  <a:schemeClr val="accent2"/>
                </a:solidFill>
              </a:rPr>
              <a:t>Corpus compilation</a:t>
            </a:r>
          </a:p>
          <a:p>
            <a:pPr lvl="1"/>
            <a:r>
              <a:rPr lang="en-US"/>
              <a:t>selection of texts (from sampling frame), digitization / format conversion</a:t>
            </a:r>
          </a:p>
          <a:p>
            <a:pPr lvl="1"/>
            <a:r>
              <a:rPr lang="en-US"/>
              <a:t>collection of metadata, legal &amp; ethical issues</a:t>
            </a:r>
          </a:p>
          <a:p>
            <a:pPr lvl="1"/>
            <a:r>
              <a:rPr lang="en-US"/>
              <a:t>shortcut: reuse existing corpus (often by selecting a suitable subcorpus)</a:t>
            </a:r>
          </a:p>
          <a:p>
            <a:pPr lvl="1"/>
            <a:endParaRPr lang="en-US"/>
          </a:p>
          <a:p>
            <a:pPr marL="360363" indent="-360363">
              <a:buFont typeface="+mj-lt"/>
              <a:buAutoNum type="arabicPeriod"/>
            </a:pPr>
            <a:r>
              <a:rPr lang="en-US">
                <a:solidFill>
                  <a:schemeClr val="accent2"/>
                </a:solidFill>
              </a:rPr>
              <a:t>Linguistic annotation</a:t>
            </a:r>
          </a:p>
          <a:p>
            <a:pPr lvl="1"/>
            <a:r>
              <a:rPr lang="en-US"/>
              <a:t>manual annotation, GUI, annotator agreement</a:t>
            </a:r>
          </a:p>
          <a:p>
            <a:pPr lvl="1"/>
            <a:r>
              <a:rPr lang="en-US"/>
              <a:t>automatic annotation with NLP tools for larger corpora</a:t>
            </a:r>
          </a:p>
          <a:p>
            <a:pPr lvl="1"/>
            <a:endParaRPr lang="en-US"/>
          </a:p>
          <a:p>
            <a:pPr marL="358775" indent="-358775">
              <a:buFont typeface="+mj-lt"/>
              <a:buAutoNum type="arabicPeriod"/>
            </a:pPr>
            <a:r>
              <a:rPr lang="en-US">
                <a:solidFill>
                  <a:schemeClr val="accent2"/>
                </a:solidFill>
              </a:rPr>
              <a:t>Representation format</a:t>
            </a:r>
            <a:endParaRPr lang="en-US"/>
          </a:p>
          <a:p>
            <a:pPr lvl="1"/>
            <a:r>
              <a:rPr lang="en-US"/>
              <a:t>standards: Unicode, XML, TEI, XCES, … important for archiving and data exchange</a:t>
            </a:r>
          </a:p>
          <a:p>
            <a:pPr lvl="1"/>
            <a:r>
              <a:rPr lang="en-US"/>
              <a:t>efficient binary index formats (e.g. CWB) for corpus search &amp; quantitative analysis</a:t>
            </a:r>
          </a:p>
        </p:txBody>
      </p:sp>
    </p:spTree>
    <p:extLst>
      <p:ext uri="{BB962C8B-B14F-4D97-AF65-F5344CB8AC3E}">
        <p14:creationId xmlns:p14="http://schemas.microsoft.com/office/powerpoint/2010/main" val="3959078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stages of a corpus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0363" indent="-360363">
              <a:buFont typeface="+mj-lt"/>
              <a:buAutoNum type="arabicPeriod" startAt="5"/>
            </a:pPr>
            <a:r>
              <a:rPr lang="en-US">
                <a:solidFill>
                  <a:schemeClr val="accent2"/>
                </a:solidFill>
              </a:rPr>
              <a:t>Indexing &amp; search</a:t>
            </a:r>
          </a:p>
          <a:p>
            <a:pPr lvl="1"/>
            <a:r>
              <a:rPr lang="en-US"/>
              <a:t>search for keyword, phrase, linguistic pattern, … </a:t>
            </a:r>
          </a:p>
          <a:p>
            <a:pPr lvl="1"/>
            <a:r>
              <a:rPr lang="en-US">
                <a:sym typeface="Wingdings"/>
              </a:rPr>
              <a:t>view results as concordance (“kwic” = keyword in context)</a:t>
            </a:r>
          </a:p>
          <a:p>
            <a:pPr lvl="1"/>
            <a:r>
              <a:rPr lang="en-US">
                <a:sym typeface="Wingdings"/>
              </a:rPr>
              <a:t>analysis = grouping &amp; structuring of concordance</a:t>
            </a:r>
            <a:br>
              <a:rPr lang="en-US">
                <a:sym typeface="Wingdings"/>
              </a:rPr>
            </a:br>
            <a:r>
              <a:rPr lang="en-US">
                <a:sym typeface="Wingdings"/>
              </a:rPr>
              <a:t>in order to identify recurrent patterns</a:t>
            </a:r>
          </a:p>
          <a:p>
            <a:pPr lvl="1"/>
            <a:r>
              <a:rPr lang="en-US"/>
              <a:t>efficient search based on binary index format</a:t>
            </a:r>
          </a:p>
          <a:p>
            <a:pPr lvl="1"/>
            <a:endParaRPr lang="en-US">
              <a:sym typeface="Wingdings"/>
            </a:endParaRPr>
          </a:p>
          <a:p>
            <a:pPr marL="360363" indent="-360363">
              <a:buFont typeface="+mj-lt"/>
              <a:buAutoNum type="arabicPeriod" startAt="5"/>
            </a:pPr>
            <a:r>
              <a:rPr lang="en-US">
                <a:solidFill>
                  <a:schemeClr val="accent2"/>
                </a:solidFill>
                <a:sym typeface="Wingdings"/>
              </a:rPr>
              <a:t>Quantitative analysis</a:t>
            </a:r>
          </a:p>
          <a:p>
            <a:pPr lvl="1"/>
            <a:r>
              <a:rPr lang="en-US">
                <a:sym typeface="Wingdings"/>
              </a:rPr>
              <a:t>many insights based on systematic analysis</a:t>
            </a:r>
            <a:br>
              <a:rPr lang="en-US">
                <a:sym typeface="Wingdings"/>
              </a:rPr>
            </a:br>
            <a:r>
              <a:rPr lang="en-US">
                <a:sym typeface="Wingdings"/>
              </a:rPr>
              <a:t>of frequency data (esp. for large corpora)</a:t>
            </a:r>
          </a:p>
          <a:p>
            <a:pPr lvl="1"/>
            <a:r>
              <a:rPr lang="en-US">
                <a:sym typeface="Wingdings"/>
              </a:rPr>
              <a:t>frequency comparison, keywords, co-occurrence</a:t>
            </a:r>
          </a:p>
          <a:p>
            <a:pPr lvl="1"/>
            <a:r>
              <a:rPr lang="en-US">
                <a:sym typeface="Wingdings"/>
              </a:rPr>
              <a:t>statistical hypothesis tests, data analysis, visualisation</a:t>
            </a:r>
          </a:p>
          <a:p>
            <a:pPr lvl="1"/>
            <a:endParaRPr lang="en-US">
              <a:sym typeface="Wingdings"/>
            </a:endParaRPr>
          </a:p>
          <a:p>
            <a:pPr marL="360363" indent="-360363">
              <a:buFont typeface="+mj-lt"/>
              <a:buAutoNum type="arabicPeriod" startAt="5"/>
            </a:pPr>
            <a:r>
              <a:rPr lang="en-US">
                <a:solidFill>
                  <a:schemeClr val="accent2"/>
                </a:solidFill>
                <a:sym typeface="Wingdings"/>
              </a:rPr>
              <a:t>Interpretation</a:t>
            </a:r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790A244-00EC-E24E-B2DC-AA912A93FA78}"/>
              </a:ext>
            </a:extLst>
          </p:cNvPr>
          <p:cNvGrpSpPr/>
          <p:nvPr/>
        </p:nvGrpSpPr>
        <p:grpSpPr>
          <a:xfrm>
            <a:off x="5555226" y="1008669"/>
            <a:ext cx="6128776" cy="2570274"/>
            <a:chOff x="3657600" y="1887659"/>
            <a:chExt cx="5405769" cy="2524853"/>
          </a:xfrm>
        </p:grpSpPr>
        <p:pic>
          <p:nvPicPr>
            <p:cNvPr id="6" name="Picture 5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4166DE3C-1BA7-344B-8B27-9AA4FB7FEA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28" t="10433" r="1251" b="78313"/>
            <a:stretch/>
          </p:blipFill>
          <p:spPr>
            <a:xfrm>
              <a:off x="3657600" y="1887659"/>
              <a:ext cx="5405769" cy="378254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A8003EF-D304-A942-9C66-7FADB2914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8435" t="30014" r="1253" b="7155"/>
            <a:stretch/>
          </p:blipFill>
          <p:spPr>
            <a:xfrm>
              <a:off x="5148816" y="2289429"/>
              <a:ext cx="3914553" cy="21230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052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corpora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written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spoken </a:t>
            </a:r>
            <a:r>
              <a:rPr lang="en-US">
                <a:solidFill>
                  <a:srgbClr val="3365A2"/>
                </a:solidFill>
              </a:rPr>
              <a:t>vs.</a:t>
            </a:r>
            <a:r>
              <a:rPr lang="en-US"/>
              <a:t> multimodal/multi-media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reference corpus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specialized corpus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synchronic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diachronic (discrete, continuous)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closed corpus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monitor corpus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monolingual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multilingual (parallel, comparable)</a:t>
            </a:r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/>
              <a:t>unannotated (raw text)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annotated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metadata = information about texts &amp; speakers/authors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linguistic annotation = systematically coded interpretation</a:t>
            </a:r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/>
              <a:t>corpus size: small &amp; clean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large &amp; messy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measured in M = million (or G = billion) running words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997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theme/theme1.xml><?xml version="1.0" encoding="utf-8"?>
<a:theme xmlns:a="http://schemas.openxmlformats.org/drawingml/2006/main" name="FAU Presentation Evert">
  <a:themeElements>
    <a:clrScheme name="Grundlagen CL 1">
      <a:dk1>
        <a:srgbClr val="000000"/>
      </a:dk1>
      <a:lt1>
        <a:srgbClr val="FFFFFF"/>
      </a:lt1>
      <a:dk2>
        <a:srgbClr val="003865"/>
      </a:dk2>
      <a:lt2>
        <a:srgbClr val="F3EEDF"/>
      </a:lt2>
      <a:accent1>
        <a:srgbClr val="003866"/>
      </a:accent1>
      <a:accent2>
        <a:srgbClr val="8D1428"/>
      </a:accent2>
      <a:accent3>
        <a:srgbClr val="009B6E"/>
      </a:accent3>
      <a:accent4>
        <a:srgbClr val="98A3AE"/>
      </a:accent4>
      <a:accent5>
        <a:srgbClr val="C99313"/>
      </a:accent5>
      <a:accent6>
        <a:srgbClr val="00B1EB"/>
      </a:accent6>
      <a:hlink>
        <a:srgbClr val="003865"/>
      </a:hlink>
      <a:folHlink>
        <a:srgbClr val="003765"/>
      </a:folHlink>
    </a:clrScheme>
    <a:fontScheme name="Cronus">
      <a:majorFont>
        <a:latin typeface="Georgia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华文新魏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000" dirty="0" err="1">
            <a:latin typeface="Calibri" panose="020F0502020204030204" pitchFamily="34" charset="0"/>
            <a:cs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000" dirty="0" err="1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FAU Presentation Evert.potx</Template>
  <TotalTime>7891</TotalTime>
  <Words>1879</Words>
  <Application>Microsoft Macintosh PowerPoint</Application>
  <PresentationFormat>Widescreen</PresentationFormat>
  <Paragraphs>220</Paragraphs>
  <Slides>15</Slides>
  <Notes>14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 Rounded MT Bold</vt:lpstr>
      <vt:lpstr>Calibri</vt:lpstr>
      <vt:lpstr>Candara</vt:lpstr>
      <vt:lpstr>Helvetica Neue</vt:lpstr>
      <vt:lpstr>Lucida Grande</vt:lpstr>
      <vt:lpstr>Script MT Bold</vt:lpstr>
      <vt:lpstr>FAU Presentation Evert</vt:lpstr>
      <vt:lpstr>HS Corpus Linguistics / Korpuslinguistik  2. Fundamentals</vt:lpstr>
      <vt:lpstr>Pre-history of corpus linguistics</vt:lpstr>
      <vt:lpstr>Chomsky (1957)</vt:lpstr>
      <vt:lpstr>Recent history of corpus linguistics</vt:lpstr>
      <vt:lpstr>Applications of corpus linguistics (I)</vt:lpstr>
      <vt:lpstr>Applications of corpus linguistics (II)</vt:lpstr>
      <vt:lpstr>The stages of a corpus study</vt:lpstr>
      <vt:lpstr>The stages of a corpus study</vt:lpstr>
      <vt:lpstr>Types of corpora</vt:lpstr>
      <vt:lpstr>Some corpora everybody should know</vt:lpstr>
      <vt:lpstr>Recommended textbooks</vt:lpstr>
      <vt:lpstr>Research community</vt:lpstr>
      <vt:lpstr>Presentation topics</vt:lpstr>
      <vt:lpstr>Design elements</vt:lpstr>
      <vt:lpstr>Text elements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WA</dc:creator>
  <cp:lastModifiedBy>Evert, Stephanie</cp:lastModifiedBy>
  <cp:revision>986</cp:revision>
  <cp:lastPrinted>2021-04-23T08:17:02Z</cp:lastPrinted>
  <dcterms:created xsi:type="dcterms:W3CDTF">2011-04-01T11:47:04Z</dcterms:created>
  <dcterms:modified xsi:type="dcterms:W3CDTF">2022-05-06T10:06:38Z</dcterms:modified>
</cp:coreProperties>
</file>

<file path=docProps/thumbnail.jpeg>
</file>